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1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DBF0E-ED51-4219-985B-84B93BF8E83E}" type="datetimeFigureOut">
              <a:rPr lang="ko-KR" altLang="en-US" smtClean="0"/>
              <a:pPr/>
              <a:t>2010-08-12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46C52-E160-4FF7-8B89-A37D3E69825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to.howstuffworks.com/fuel-efficiency/alternative-fuels/fuel-cell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Autofit/>
          </a:bodyPr>
          <a:lstStyle/>
          <a:p>
            <a:r>
              <a:rPr lang="en-US" altLang="ko-KR" sz="4800" b="1" dirty="0" smtClean="0"/>
              <a:t>HYDROGEN FUEL CELLS</a:t>
            </a:r>
            <a:br>
              <a:rPr lang="en-US" altLang="ko-KR" sz="4800" b="1" dirty="0" smtClean="0"/>
            </a:br>
            <a:r>
              <a:rPr lang="en-US" altLang="ko-KR" sz="4800" b="1" dirty="0" smtClean="0"/>
              <a:t>&amp;</a:t>
            </a:r>
            <a:br>
              <a:rPr lang="en-US" altLang="ko-KR" sz="4800" b="1" dirty="0" smtClean="0"/>
            </a:br>
            <a:r>
              <a:rPr lang="en-US" altLang="ko-KR" sz="4800" b="1" dirty="0" smtClean="0"/>
              <a:t>ENERGY EFFICIENCY</a:t>
            </a:r>
            <a:endParaRPr lang="ko-KR" altLang="en-US" sz="48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By:</a:t>
            </a:r>
          </a:p>
          <a:p>
            <a:r>
              <a:rPr lang="en-US" altLang="ko-KR" dirty="0" smtClean="0">
                <a:solidFill>
                  <a:schemeClr val="bg1"/>
                </a:solidFill>
              </a:rPr>
              <a:t>Claudio Bolzoni</a:t>
            </a:r>
          </a:p>
          <a:p>
            <a:r>
              <a:rPr lang="en-US" altLang="ko-KR" dirty="0" smtClean="0">
                <a:solidFill>
                  <a:schemeClr val="bg1"/>
                </a:solidFill>
              </a:rPr>
              <a:t>David Carlos Echeverria</a:t>
            </a:r>
          </a:p>
          <a:p>
            <a:r>
              <a:rPr lang="en-US" altLang="ko-KR" dirty="0" smtClean="0">
                <a:solidFill>
                  <a:schemeClr val="bg1"/>
                </a:solidFill>
              </a:rPr>
              <a:t>Andres Segura</a:t>
            </a:r>
          </a:p>
          <a:p>
            <a:r>
              <a:rPr lang="en-US" altLang="ko-KR" dirty="0" smtClean="0">
                <a:solidFill>
                  <a:schemeClr val="bg1"/>
                </a:solidFill>
              </a:rPr>
              <a:t>Dari Seo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2000" y="2133600"/>
            <a:ext cx="8229600" cy="4525963"/>
          </a:xfrm>
        </p:spPr>
        <p:txBody>
          <a:bodyPr/>
          <a:lstStyle/>
          <a:p>
            <a:pPr>
              <a:buNone/>
            </a:pPr>
            <a:endParaRPr lang="es-CR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s-CR" altLang="ko-KR" dirty="0" smtClean="0"/>
              <a:t>Ford edge hybrid-2007</a:t>
            </a:r>
          </a:p>
          <a:p>
            <a:pPr algn="r">
              <a:buNone/>
            </a:pPr>
            <a:endParaRPr lang="ko-KR" altLang="en-US" dirty="0"/>
          </a:p>
        </p:txBody>
      </p:sp>
      <p:pic>
        <p:nvPicPr>
          <p:cNvPr id="1026" name="Picture 2" descr="File:Ford edge hybrid-2007washau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2504"/>
            <a:ext cx="8382000" cy="54273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dirty="0" smtClean="0"/>
              <a:t>The Evolution, General Motors</a:t>
            </a:r>
            <a:endParaRPr lang="ko-KR" altLang="en-US" dirty="0"/>
          </a:p>
        </p:txBody>
      </p:sp>
      <p:pic>
        <p:nvPicPr>
          <p:cNvPr id="22530" name="Picture 2" descr="File:DSCN14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"/>
            <a:ext cx="7086600" cy="531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Hydrogen Rocket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altLang="ko-KR" b="1" u="sng" dirty="0" smtClean="0">
                <a:solidFill>
                  <a:schemeClr val="bg1"/>
                </a:solidFill>
              </a:rPr>
              <a:t>BENEFITS</a:t>
            </a:r>
          </a:p>
          <a:p>
            <a:r>
              <a:rPr lang="en-US" altLang="ko-KR" dirty="0" smtClean="0"/>
              <a:t>Highest effective exhaust velocity</a:t>
            </a:r>
          </a:p>
          <a:p>
            <a:r>
              <a:rPr lang="en-US" altLang="ko-KR" dirty="0" smtClean="0"/>
              <a:t>Lower weight</a:t>
            </a:r>
          </a:p>
          <a:p>
            <a:r>
              <a:rPr lang="en-US" altLang="ko-KR" dirty="0" smtClean="0"/>
              <a:t>Velocity change (lift off weight is less)</a:t>
            </a:r>
          </a:p>
          <a:p>
            <a:r>
              <a:rPr lang="en-US" altLang="ko-KR" dirty="0" smtClean="0"/>
              <a:t>Works well in upper stages </a:t>
            </a:r>
          </a:p>
          <a:p>
            <a:pPr algn="ctr">
              <a:buNone/>
            </a:pPr>
            <a:r>
              <a:rPr lang="en-US" altLang="ko-KR" b="1" u="sng" dirty="0" smtClean="0">
                <a:solidFill>
                  <a:schemeClr val="bg1"/>
                </a:solidFill>
              </a:rPr>
              <a:t>PROBLEMS</a:t>
            </a:r>
          </a:p>
          <a:p>
            <a:r>
              <a:rPr lang="en-US" altLang="ko-KR" dirty="0" smtClean="0"/>
              <a:t>Low density, needs insulation (weight)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2050" name="Picture 2" descr="http://www.nasa.gov/centers/goddard/images/content/319691main_ares1_lg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4654234" cy="6019800"/>
          </a:xfrm>
          <a:prstGeom prst="rect">
            <a:avLst/>
          </a:prstGeom>
          <a:noFill/>
        </p:spPr>
      </p:pic>
      <p:pic>
        <p:nvPicPr>
          <p:cNvPr id="2052" name="Picture 4" descr="http://www.ecoshopper.net/wp-content/img/ecotoys/ages5_7/2007/11/hydrogen_fuel_rock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33400"/>
            <a:ext cx="3775953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5400" b="1" dirty="0" smtClean="0">
                <a:solidFill>
                  <a:schemeClr val="bg1"/>
                </a:solidFill>
              </a:rPr>
              <a:t>Efficiency</a:t>
            </a:r>
            <a:endParaRPr lang="ko-KR" alt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 Dependent on the amount of power drawn from the fuel cell</a:t>
            </a:r>
          </a:p>
          <a:p>
            <a:r>
              <a:rPr lang="en-US" altLang="ko-KR" dirty="0" smtClean="0"/>
              <a:t>For a hydrogen cell operating at standard conditions with no reactant leaks, the efficiency is equal to the cell voltage divided by 1.48 V, based on the reaction.</a:t>
            </a:r>
          </a:p>
          <a:p>
            <a:r>
              <a:rPr lang="en-US" altLang="ko-KR" dirty="0" smtClean="0"/>
              <a:t>The more current drawn, the lower the efficiency</a:t>
            </a:r>
          </a:p>
          <a:p>
            <a:r>
              <a:rPr lang="en-US" altLang="ko-KR" dirty="0" smtClean="0"/>
              <a:t>The efficiency of a cell is almost proportional to its voltage.</a:t>
            </a:r>
          </a:p>
          <a:p>
            <a:r>
              <a:rPr lang="en-US" altLang="ko-KR" dirty="0" smtClean="0"/>
              <a:t>Do not operate in thermal cycle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 Link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www.auto.howstuffworks.com/fuel-efficiency/alternative-fuels/fuel-cell.html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FUEL CELLS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Definition: electrochemical cell that converts a source fuel into an electrical current.</a:t>
            </a:r>
          </a:p>
          <a:p>
            <a:endParaRPr lang="en-US" altLang="ko-KR" dirty="0"/>
          </a:p>
          <a:p>
            <a:r>
              <a:rPr lang="en-US" altLang="ko-KR" dirty="0" smtClean="0"/>
              <a:t>The fuel cell generates electricity through reactions between a fuel and an oxidant.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Hydrogen Fuel Cells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A hydrogen fuel cell uses hydrogen as its fuel and oxygen as its oxidant.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Its very similar to a battery but it has its differences.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Discovered by Christian </a:t>
            </a:r>
            <a:r>
              <a:rPr lang="en-US" altLang="ko-KR" dirty="0" err="1" smtClean="0"/>
              <a:t>Firedrich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Sch</a:t>
            </a:r>
            <a:r>
              <a:rPr lang="es-CR" altLang="ko-KR" dirty="0" smtClean="0"/>
              <a:t>ö</a:t>
            </a:r>
            <a:r>
              <a:rPr lang="en-US" altLang="ko-KR" dirty="0" smtClean="0"/>
              <a:t>nbien in 1838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phonereport.info/wp-content/uploads/inthydroge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0"/>
            <a:ext cx="6882353" cy="6819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5700" dirty="0" smtClean="0">
                <a:solidFill>
                  <a:schemeClr val="bg1"/>
                </a:solidFill>
              </a:rPr>
              <a:t>Benefits</a:t>
            </a:r>
            <a:endParaRPr lang="ko-KR" altLang="en-US" sz="5700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69106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200" dirty="0" smtClean="0"/>
              <a:t>Reduction  in burning of fuel cells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/>
              <a:t>Improvement of air quality especially in urban areas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/>
              <a:t>Reduction of greenhouse gases (global warming)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/>
              <a:t>Low noise and high power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/>
              <a:t>Reduction in energy consumption (saving energy)</a:t>
            </a:r>
            <a:endParaRPr lang="ko-KR" altLang="en-US" sz="2200" dirty="0"/>
          </a:p>
        </p:txBody>
      </p:sp>
      <p:pic>
        <p:nvPicPr>
          <p:cNvPr id="10242" name="Picture 2" descr="http://www.ecofriendlymag.com/wp-content/plugins/wp-o-matic/cache/1b682_no-to-co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6900" y="3397833"/>
            <a:ext cx="3467100" cy="3460167"/>
          </a:xfrm>
          <a:prstGeom prst="rect">
            <a:avLst/>
          </a:prstGeom>
          <a:noFill/>
        </p:spPr>
      </p:pic>
      <p:pic>
        <p:nvPicPr>
          <p:cNvPr id="10244" name="Picture 4" descr="http://www.gosolarenergyforlife.com/wp-content/uploads/2009/12/burning-fossil-fue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05250" y="0"/>
            <a:ext cx="5238750" cy="3476626"/>
          </a:xfrm>
          <a:prstGeom prst="rect">
            <a:avLst/>
          </a:prstGeom>
          <a:noFill/>
        </p:spPr>
      </p:pic>
      <p:pic>
        <p:nvPicPr>
          <p:cNvPr id="10248" name="Picture 8" descr="http://vaibhavjag.com/pages/save_the_trees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3429000"/>
            <a:ext cx="2870234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4900" dirty="0" smtClean="0">
                <a:solidFill>
                  <a:schemeClr val="bg1"/>
                </a:solidFill>
              </a:rPr>
              <a:t>Problems</a:t>
            </a:r>
            <a:endParaRPr lang="ko-KR" altLang="en-US" sz="4900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Cost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Durability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Hydration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Delivery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Infrastructure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Storage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Safety</a:t>
            </a:r>
          </a:p>
          <a:p>
            <a:pPr>
              <a:buFont typeface="Arial" pitchFamily="34" charset="0"/>
              <a:buChar char="•"/>
            </a:pPr>
            <a:endParaRPr lang="ko-KR" altLang="en-US" dirty="0"/>
          </a:p>
        </p:txBody>
      </p:sp>
      <p:pic>
        <p:nvPicPr>
          <p:cNvPr id="9218" name="Picture 2" descr="http://visualinversiones.com.ar/wp-content/images/us_doll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3428999"/>
            <a:ext cx="3429000" cy="3429001"/>
          </a:xfrm>
          <a:prstGeom prst="rect">
            <a:avLst/>
          </a:prstGeom>
          <a:noFill/>
        </p:spPr>
      </p:pic>
      <p:pic>
        <p:nvPicPr>
          <p:cNvPr id="9220" name="Picture 4" descr="http://t0.gstatic.com/images?q=tbn:ANd9GcSJkMBebIn89THbyEYrXb12BVTxHvT-HPTCK35V-bDcq7aiZxo&amp;t=1&amp;usg=__29wa1_ZP1Z_LeQme6osxSPr9FYQ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800599"/>
            <a:ext cx="2219325" cy="2057401"/>
          </a:xfrm>
          <a:prstGeom prst="rect">
            <a:avLst/>
          </a:prstGeom>
          <a:noFill/>
        </p:spPr>
      </p:pic>
      <p:pic>
        <p:nvPicPr>
          <p:cNvPr id="9222" name="Picture 6" descr="http://moodle.student.cnwl.ac.uk/moodledata_shared/cdx%20etextbook/dswmedia/images/dang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43525" y="609600"/>
            <a:ext cx="3800475" cy="2819401"/>
          </a:xfrm>
          <a:prstGeom prst="rect">
            <a:avLst/>
          </a:prstGeom>
          <a:noFill/>
        </p:spPr>
      </p:pic>
      <p:pic>
        <p:nvPicPr>
          <p:cNvPr id="9226" name="Picture 10" descr="http://ueip.org/images/nickel-hydrogen-storage-battery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2286000"/>
            <a:ext cx="3200400" cy="2476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</a:rPr>
              <a:t>Examples</a:t>
            </a:r>
            <a:endParaRPr lang="ko-KR" altLang="en-US" sz="4800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676401"/>
            <a:ext cx="3008313" cy="4495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Vehicles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Bicycles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Rockets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Airplanes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Buses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Motorcycles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500" dirty="0" smtClean="0"/>
              <a:t>Scooters</a:t>
            </a:r>
            <a:endParaRPr lang="ko-KR" altLang="en-US" sz="2500" dirty="0"/>
          </a:p>
        </p:txBody>
      </p:sp>
      <p:pic>
        <p:nvPicPr>
          <p:cNvPr id="8194" name="Picture 2" descr="http://t3.gstatic.com/images?q=tbn:ANd9GcSvAGyqjRC-6YFZfInsBU0-OJu0rFbKkAJtARWaCizgQCp1ajM&amp;t=1&amp;usg=__t6FE1xxnhXgNrUKxQatZwamrA2Q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457200"/>
            <a:ext cx="2847975" cy="1600200"/>
          </a:xfrm>
          <a:prstGeom prst="rect">
            <a:avLst/>
          </a:prstGeom>
          <a:noFill/>
        </p:spPr>
      </p:pic>
      <p:pic>
        <p:nvPicPr>
          <p:cNvPr id="8196" name="Picture 4" descr="http://www.hydrogencarsnow.com/images/hydrogen-vehicles/hydrogen-vehicl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533400"/>
            <a:ext cx="2667000" cy="3333750"/>
          </a:xfrm>
          <a:prstGeom prst="rect">
            <a:avLst/>
          </a:prstGeom>
          <a:noFill/>
        </p:spPr>
      </p:pic>
      <p:pic>
        <p:nvPicPr>
          <p:cNvPr id="8198" name="Picture 6" descr="http://www.diseno-art.com/images/EN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4038600"/>
            <a:ext cx="3349171" cy="2028825"/>
          </a:xfrm>
          <a:prstGeom prst="rect">
            <a:avLst/>
          </a:prstGeom>
          <a:noFill/>
        </p:spPr>
      </p:pic>
      <p:pic>
        <p:nvPicPr>
          <p:cNvPr id="8200" name="Picture 8" descr="http://altfuelsaustralia.files.wordpress.com/2007/09/h2bu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3760096"/>
            <a:ext cx="2743200" cy="3097904"/>
          </a:xfrm>
          <a:prstGeom prst="rect">
            <a:avLst/>
          </a:prstGeom>
          <a:noFill/>
        </p:spPr>
      </p:pic>
      <p:pic>
        <p:nvPicPr>
          <p:cNvPr id="8204" name="Picture 12" descr="http://www.instablogsimages.com/images/2009/05/25/hydrogen-powered-airplane_1Ji3M_2297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71800" y="2057400"/>
            <a:ext cx="3581400" cy="2041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Hydrogen Automobile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An alternative fuel vehicle which uses hydrogen as its fuel.</a:t>
            </a:r>
          </a:p>
          <a:p>
            <a:r>
              <a:rPr lang="en-US" altLang="ko-KR" dirty="0" smtClean="0"/>
              <a:t>Chemical energy in hydrogen is converted into mechanical energy.</a:t>
            </a:r>
          </a:p>
          <a:p>
            <a:r>
              <a:rPr lang="en-US" altLang="ko-KR" dirty="0" smtClean="0"/>
              <a:t>Funding comes from both private and government sources.</a:t>
            </a:r>
          </a:p>
          <a:p>
            <a:r>
              <a:rPr lang="en-US" altLang="ko-KR" dirty="0" smtClean="0"/>
              <a:t>Cost around $400,000.</a:t>
            </a:r>
          </a:p>
          <a:p>
            <a:r>
              <a:rPr lang="en-US" altLang="ko-KR" dirty="0" smtClean="0"/>
              <a:t>"It's still a ways away from commercialization"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912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altLang="ko-KR" sz="3900" b="1" u="sng" dirty="0" smtClean="0">
                <a:solidFill>
                  <a:schemeClr val="bg1"/>
                </a:solidFill>
              </a:rPr>
              <a:t>BENEFITS</a:t>
            </a:r>
          </a:p>
          <a:p>
            <a:r>
              <a:rPr lang="en-US" altLang="ko-KR" dirty="0" smtClean="0"/>
              <a:t>Reduce greenhouse gases</a:t>
            </a:r>
          </a:p>
          <a:p>
            <a:r>
              <a:rPr lang="en-US" altLang="ko-KR" dirty="0" smtClean="0"/>
              <a:t>Reduce dependency on oil</a:t>
            </a:r>
          </a:p>
          <a:p>
            <a:r>
              <a:rPr lang="en-US" altLang="ko-KR" dirty="0" smtClean="0"/>
              <a:t>Technological development</a:t>
            </a:r>
          </a:p>
          <a:p>
            <a:endParaRPr lang="en-US" altLang="ko-KR" u="sng" dirty="0" smtClean="0"/>
          </a:p>
          <a:p>
            <a:pPr algn="ctr">
              <a:buNone/>
            </a:pPr>
            <a:r>
              <a:rPr lang="en-US" altLang="ko-KR" sz="3500" b="1" u="sng" dirty="0" smtClean="0">
                <a:solidFill>
                  <a:schemeClr val="bg1"/>
                </a:solidFill>
              </a:rPr>
              <a:t>PROBLEMS</a:t>
            </a:r>
          </a:p>
          <a:p>
            <a:r>
              <a:rPr lang="en-US" altLang="ko-KR" dirty="0" smtClean="0"/>
              <a:t>Expensive</a:t>
            </a:r>
          </a:p>
          <a:p>
            <a:r>
              <a:rPr lang="en-US" altLang="ko-KR" dirty="0" smtClean="0"/>
              <a:t>Needs hydrogen gas stations</a:t>
            </a:r>
          </a:p>
          <a:p>
            <a:r>
              <a:rPr lang="en-US" altLang="ko-KR" dirty="0" smtClean="0"/>
              <a:t>"A hydrogen car is one of the least efficient, most expensive ways to reduce greenhouse gases.“ U.S Department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262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테마</vt:lpstr>
      <vt:lpstr>HYDROGEN FUEL CELLS &amp; ENERGY EFFICIENCY</vt:lpstr>
      <vt:lpstr>FUEL CELLS</vt:lpstr>
      <vt:lpstr>Hydrogen Fuel Cells</vt:lpstr>
      <vt:lpstr>Slide 4</vt:lpstr>
      <vt:lpstr>Benefits</vt:lpstr>
      <vt:lpstr>Problems</vt:lpstr>
      <vt:lpstr>Examples</vt:lpstr>
      <vt:lpstr>Hydrogen Automobile</vt:lpstr>
      <vt:lpstr>Slide 9</vt:lpstr>
      <vt:lpstr>Slide 10</vt:lpstr>
      <vt:lpstr>Slide 11</vt:lpstr>
      <vt:lpstr>Hydrogen Rocket</vt:lpstr>
      <vt:lpstr>Slide 13</vt:lpstr>
      <vt:lpstr>Efficiency</vt:lpstr>
      <vt:lpstr>Video Link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HYDROGEN FUEL CELLS &amp; ENERGY EFFICIENCY</dc:title>
  <dc:creator>MIRI</dc:creator>
  <cp:lastModifiedBy>Kate</cp:lastModifiedBy>
  <cp:revision>41</cp:revision>
  <dcterms:created xsi:type="dcterms:W3CDTF">2010-08-04T14:18:53Z</dcterms:created>
  <dcterms:modified xsi:type="dcterms:W3CDTF">2010-08-12T20:50:26Z</dcterms:modified>
</cp:coreProperties>
</file>